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8C66B-A06B-4BC0-B776-A1B87677AD3F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5BAF5-371A-4161-B83C-20C93FDB1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4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5BAF5-371A-4161-B83C-20C93FDB10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2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5BAF5-371A-4161-B83C-20C93FDB10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5BAF5-371A-4161-B83C-20C93FDB10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3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AE052-B9FF-D2A9-BB72-BE912327B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2B422-6FE5-D08C-9755-51309A1F3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B32CD-2477-3B8A-AA8E-1E2CB46C2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62BE-2AFB-6A9E-2A7B-F126BAB3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2A5C-ABB2-E7BD-C5A4-2B0A06DC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3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BF9B-6317-EEA2-C7B1-92D11093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3AF13-EE4E-9ACC-0F59-B39B1AA3E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5F2BB-A508-AD88-723A-C62A37C4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62B94-CF1B-97A2-C205-500BA57A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FFE5E-D75E-E2F7-CAD5-06C87A20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9B7BB2-2110-E17E-B55D-02E6FBC6F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77F7E-351B-52B8-FE64-920A94925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69467-4DC2-F952-F766-AF1CEAB4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DFC9E-FF33-EC15-0B3C-FE126B7F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C35D2-AFF9-8A76-3CE4-2BEF3F13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9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EA73-B92F-663F-2795-927ABFC3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7015-719B-816D-4AE4-CCAF78730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9AC9A-4692-6234-6276-743D0CE5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CDD39-65E3-0C5D-40E8-5E7AC7DA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205F-F160-256C-29C8-0C4DF5E3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9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6D4F-4B1F-3327-33EA-B53960F0E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94AA4-3293-F4AA-E55D-22E5BEF12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30226-BC0F-28C5-B96E-4B2C1480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075A-96FD-AAD4-1E40-CB7ADE8B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0A6A9-512F-B1F8-160D-0C435D9B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0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3A2B-0F61-6375-ECA2-EE247792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50B8D-38A4-07E5-00BC-30046F0E0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C536D-26A5-3CAB-55CB-9A0CB9D6D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582F8-B852-A5D0-AFAD-B88D7AB1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A55E-B78E-C56A-1F21-01D019CF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5D1D-AC7C-13C1-5545-526F9689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3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17AB3-DAC4-9BE8-95A9-C252AF64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9E79-7F14-1D92-1731-BE420FF62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F653A-9BB3-755B-3607-F2E1A9A6D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5F360-6DD2-0A79-EF85-3EC2FFAF8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62DE5-A51A-1C7A-5775-B621B8139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6B221F-7184-A888-A11B-047B5FBA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BC7710-5DAA-EB17-7B20-16CD4690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293BF-7508-8E14-AC15-9F3DB864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9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8266-2250-8B32-A7CE-2B153EBC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C6672-7C48-DE62-6E06-1BBE9DC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095F2-4B62-7827-E954-FDFE4D66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A8B30-8EF3-083E-3D0D-1BED539B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AAF587-E906-4BFC-C6A2-FD7464743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F0F32-D3DB-DEC9-4E9E-8CC0BF24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C1E29-218D-5311-9583-B5129D6A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5525-3585-182F-C688-45E8DF69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0E1E-6DDA-9D64-2E11-B901CB6D3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7624E-7061-C527-6AAF-233C3BB3A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A7559-8951-402F-FCBB-75A2D0AC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F35AE-55A0-5B80-29CE-D549D4D5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17F58-1D6C-B5E5-C298-C3213B1A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9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EF44-C8C9-58B6-D0F0-259D8C56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36D7E-92D8-ED35-6EC3-EFEDA96EE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DDF7F-5B89-4C13-FF7B-141AE574D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46720-9276-03F7-C8AC-8D6300E2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03998-436B-0837-1945-F399BEC2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43F24-9F3D-000A-9A3C-E2AEA9E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FA5CE-B5C9-BC8B-B864-89A01975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98E51-9BC5-AFDD-464D-7FD835390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7E05C-1726-B5B9-5BB1-011352B96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8DA40-5260-4C2F-8680-47886D04CF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595F0-239E-771F-505D-B3C8F1032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050E4-43AD-EA2E-BFE0-863061534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D8E68-6E3C-4E07-947F-A964C2A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7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aterfall and rocks&#10;&#10;Description automatically generated with medium confidence">
            <a:extLst>
              <a:ext uri="{FF2B5EF4-FFF2-40B4-BE49-F238E27FC236}">
                <a16:creationId xmlns:a16="http://schemas.microsoft.com/office/drawing/2014/main" id="{C38A8D2E-A6D6-D614-A81D-150D4F152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ECAD29-A86A-7C8F-DA26-54784F102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49" y="57534"/>
            <a:ext cx="10700986" cy="897413"/>
          </a:xfrm>
          <a:ln w="127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Century" panose="02040604050505020304" pitchFamily="18" charset="0"/>
              </a:rPr>
              <a:t>Tertiary Igneous Chronology of the Great Basin of Western United States-Implications for Tectonic Models</a:t>
            </a:r>
            <a:endParaRPr lang="en-US" sz="3600" b="1" dirty="0">
              <a:latin typeface="Century" panose="02040604050505020304" pitchFamily="18" charset="0"/>
            </a:endParaRP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1038D2BC-C48F-43BA-4373-53D46B4EE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9" y="3276054"/>
            <a:ext cx="5364749" cy="34139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FE7DE-675B-C02C-94F6-D84AF5639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157" y="1012483"/>
            <a:ext cx="3515216" cy="513469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8100000" sx="104000" sy="104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726892-9F6E-3448-5905-CD74C110031D}"/>
              </a:ext>
            </a:extLst>
          </p:cNvPr>
          <p:cNvSpPr/>
          <p:nvPr/>
        </p:nvSpPr>
        <p:spPr>
          <a:xfrm>
            <a:off x="215193" y="3658968"/>
            <a:ext cx="1713499" cy="260179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03C41-8FA2-44EF-4896-44F3BEC0C902}"/>
              </a:ext>
            </a:extLst>
          </p:cNvPr>
          <p:cNvCxnSpPr>
            <a:cxnSpLocks/>
          </p:cNvCxnSpPr>
          <p:nvPr/>
        </p:nvCxnSpPr>
        <p:spPr>
          <a:xfrm flipV="1">
            <a:off x="1928692" y="6155593"/>
            <a:ext cx="8197901" cy="1051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60D7A8-C10C-FD82-6CCC-097103377FD8}"/>
              </a:ext>
            </a:extLst>
          </p:cNvPr>
          <p:cNvCxnSpPr>
            <a:cxnSpLocks/>
          </p:cNvCxnSpPr>
          <p:nvPr/>
        </p:nvCxnSpPr>
        <p:spPr>
          <a:xfrm flipV="1">
            <a:off x="215193" y="1012483"/>
            <a:ext cx="6366964" cy="264648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EAF0A1-1213-025A-A002-CCE3EA90CE3F}"/>
              </a:ext>
            </a:extLst>
          </p:cNvPr>
          <p:cNvSpPr txBox="1"/>
          <p:nvPr/>
        </p:nvSpPr>
        <p:spPr>
          <a:xfrm>
            <a:off x="10393936" y="858594"/>
            <a:ext cx="1120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Mckee</a:t>
            </a:r>
            <a:r>
              <a:rPr lang="en-US" sz="1400" dirty="0"/>
              <a:t> 1971</a:t>
            </a:r>
          </a:p>
        </p:txBody>
      </p:sp>
    </p:spTree>
    <p:extLst>
      <p:ext uri="{BB962C8B-B14F-4D97-AF65-F5344CB8AC3E}">
        <p14:creationId xmlns:p14="http://schemas.microsoft.com/office/powerpoint/2010/main" val="300073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aterfall and rocks&#10;&#10;Description automatically generated with medium confidence">
            <a:extLst>
              <a:ext uri="{FF2B5EF4-FFF2-40B4-BE49-F238E27FC236}">
                <a16:creationId xmlns:a16="http://schemas.microsoft.com/office/drawing/2014/main" id="{F394D5CE-74D9-12AB-D985-3B66C3F54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8" y="9427"/>
            <a:ext cx="121928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ACAFD-4288-C1DE-3B3A-33B0097A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97" y="164969"/>
            <a:ext cx="3760496" cy="584460"/>
          </a:xfrm>
          <a:solidFill>
            <a:srgbClr val="D9D9D9">
              <a:alpha val="43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8D295-5F00-6EFC-C31E-19909CA4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72" r="2046" b="1264"/>
          <a:stretch/>
        </p:blipFill>
        <p:spPr>
          <a:xfrm>
            <a:off x="8713091" y="1475614"/>
            <a:ext cx="3478909" cy="538238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AC205-6D0A-89EE-56A4-32BFD1D51FE4}"/>
              </a:ext>
            </a:extLst>
          </p:cNvPr>
          <p:cNvSpPr txBox="1"/>
          <p:nvPr/>
        </p:nvSpPr>
        <p:spPr>
          <a:xfrm>
            <a:off x="754145" y="1875934"/>
            <a:ext cx="7428322" cy="4524315"/>
          </a:xfrm>
          <a:prstGeom prst="rect">
            <a:avLst/>
          </a:prstGeom>
          <a:solidFill>
            <a:srgbClr val="D9D9D9">
              <a:alpha val="88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Basin geologic province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Provides evidence for the evolution of the Cordillera subduction into the Paleogene.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Suites of igneous rocks provide proxies for understanding progressive subduction of the Farallon plate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Igneous rocks provide K-</a:t>
            </a:r>
            <a:r>
              <a:rPr lang="en-US" dirty="0" err="1"/>
              <a:t>Ar</a:t>
            </a:r>
            <a:r>
              <a:rPr lang="en-US" dirty="0"/>
              <a:t> dates to enforce proposed models of Farallon plate subduction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Two significant dates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35-40 Ma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16 Ma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17-19 Ma (less important to study)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6F9DCC8-9C88-4A3A-5467-38D481B2ECA8}"/>
              </a:ext>
            </a:extLst>
          </p:cNvPr>
          <p:cNvSpPr/>
          <p:nvPr/>
        </p:nvSpPr>
        <p:spPr>
          <a:xfrm>
            <a:off x="6425514" y="0"/>
            <a:ext cx="5766486" cy="6858000"/>
          </a:xfrm>
          <a:prstGeom prst="rect">
            <a:avLst/>
          </a:prstGeom>
          <a:solidFill>
            <a:srgbClr val="FFFFCC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95F37-35C9-749A-20CC-BBE831B9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68" y="172995"/>
            <a:ext cx="4723927" cy="601363"/>
          </a:xfrm>
          <a:solidFill>
            <a:schemeClr val="bg2">
              <a:alpha val="89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4000" b="1" u="sng" dirty="0"/>
              <a:t>Ages of Volcanic Rocks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9A0578-E7C7-AC41-6484-5595D3835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20382" y="1844479"/>
            <a:ext cx="3571618" cy="4351338"/>
          </a:xfrm>
          <a:ln w="158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FE9D58-F36E-32B3-0B33-F3605F217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14" y="104856"/>
            <a:ext cx="1795076" cy="673334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3F340-609D-3219-BD37-139C3B1B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171" y="106265"/>
            <a:ext cx="2929210" cy="51565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11BB0-F115-B860-F2B6-B3BCB61E18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597" b="-5075"/>
          <a:stretch/>
        </p:blipFill>
        <p:spPr>
          <a:xfrm rot="21363458">
            <a:off x="9292799" y="6122895"/>
            <a:ext cx="1971950" cy="3189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AD936E-B9A7-0DF2-F5CD-DD96C1F39063}"/>
              </a:ext>
            </a:extLst>
          </p:cNvPr>
          <p:cNvSpPr/>
          <p:nvPr/>
        </p:nvSpPr>
        <p:spPr>
          <a:xfrm flipH="1">
            <a:off x="8310770" y="104855"/>
            <a:ext cx="45719" cy="51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C650E5-46DB-C41F-46AA-67AC388AC3D5}"/>
              </a:ext>
            </a:extLst>
          </p:cNvPr>
          <p:cNvSpPr/>
          <p:nvPr/>
        </p:nvSpPr>
        <p:spPr>
          <a:xfrm>
            <a:off x="7274011" y="164757"/>
            <a:ext cx="799070" cy="3723502"/>
          </a:xfrm>
          <a:custGeom>
            <a:avLst/>
            <a:gdLst>
              <a:gd name="connsiteX0" fmla="*/ 0 w 799070"/>
              <a:gd name="connsiteY0" fmla="*/ 0 h 3723502"/>
              <a:gd name="connsiteX1" fmla="*/ 238897 w 799070"/>
              <a:gd name="connsiteY1" fmla="*/ 0 h 3723502"/>
              <a:gd name="connsiteX2" fmla="*/ 238897 w 799070"/>
              <a:gd name="connsiteY2" fmla="*/ 280086 h 3723502"/>
              <a:gd name="connsiteX3" fmla="*/ 255373 w 799070"/>
              <a:gd name="connsiteY3" fmla="*/ 963827 h 3723502"/>
              <a:gd name="connsiteX4" fmla="*/ 238897 w 799070"/>
              <a:gd name="connsiteY4" fmla="*/ 1243913 h 3723502"/>
              <a:gd name="connsiteX5" fmla="*/ 222421 w 799070"/>
              <a:gd name="connsiteY5" fmla="*/ 1515762 h 3723502"/>
              <a:gd name="connsiteX6" fmla="*/ 131805 w 799070"/>
              <a:gd name="connsiteY6" fmla="*/ 1771135 h 3723502"/>
              <a:gd name="connsiteX7" fmla="*/ 140043 w 799070"/>
              <a:gd name="connsiteY7" fmla="*/ 1837038 h 3723502"/>
              <a:gd name="connsiteX8" fmla="*/ 164757 w 799070"/>
              <a:gd name="connsiteY8" fmla="*/ 1886465 h 3723502"/>
              <a:gd name="connsiteX9" fmla="*/ 280086 w 799070"/>
              <a:gd name="connsiteY9" fmla="*/ 1935892 h 3723502"/>
              <a:gd name="connsiteX10" fmla="*/ 568411 w 799070"/>
              <a:gd name="connsiteY10" fmla="*/ 2051221 h 3723502"/>
              <a:gd name="connsiteX11" fmla="*/ 642551 w 799070"/>
              <a:gd name="connsiteY11" fmla="*/ 2092411 h 3723502"/>
              <a:gd name="connsiteX12" fmla="*/ 683740 w 799070"/>
              <a:gd name="connsiteY12" fmla="*/ 2150075 h 3723502"/>
              <a:gd name="connsiteX13" fmla="*/ 774357 w 799070"/>
              <a:gd name="connsiteY13" fmla="*/ 2232454 h 3723502"/>
              <a:gd name="connsiteX14" fmla="*/ 790832 w 799070"/>
              <a:gd name="connsiteY14" fmla="*/ 2421924 h 3723502"/>
              <a:gd name="connsiteX15" fmla="*/ 799070 w 799070"/>
              <a:gd name="connsiteY15" fmla="*/ 2800865 h 3723502"/>
              <a:gd name="connsiteX16" fmla="*/ 766119 w 799070"/>
              <a:gd name="connsiteY16" fmla="*/ 2990335 h 3723502"/>
              <a:gd name="connsiteX17" fmla="*/ 733167 w 799070"/>
              <a:gd name="connsiteY17" fmla="*/ 3015048 h 3723502"/>
              <a:gd name="connsiteX18" fmla="*/ 667265 w 799070"/>
              <a:gd name="connsiteY18" fmla="*/ 3072713 h 3723502"/>
              <a:gd name="connsiteX19" fmla="*/ 576648 w 799070"/>
              <a:gd name="connsiteY19" fmla="*/ 3122140 h 3723502"/>
              <a:gd name="connsiteX20" fmla="*/ 477794 w 799070"/>
              <a:gd name="connsiteY20" fmla="*/ 3171567 h 3723502"/>
              <a:gd name="connsiteX21" fmla="*/ 362465 w 799070"/>
              <a:gd name="connsiteY21" fmla="*/ 3220994 h 3723502"/>
              <a:gd name="connsiteX22" fmla="*/ 362465 w 799070"/>
              <a:gd name="connsiteY22" fmla="*/ 3220994 h 3723502"/>
              <a:gd name="connsiteX23" fmla="*/ 313038 w 799070"/>
              <a:gd name="connsiteY23" fmla="*/ 3270421 h 3723502"/>
              <a:gd name="connsiteX24" fmla="*/ 238897 w 799070"/>
              <a:gd name="connsiteY24" fmla="*/ 3303373 h 3723502"/>
              <a:gd name="connsiteX25" fmla="*/ 164757 w 799070"/>
              <a:gd name="connsiteY25" fmla="*/ 3344562 h 3723502"/>
              <a:gd name="connsiteX26" fmla="*/ 98854 w 799070"/>
              <a:gd name="connsiteY26" fmla="*/ 3385751 h 3723502"/>
              <a:gd name="connsiteX27" fmla="*/ 90616 w 799070"/>
              <a:gd name="connsiteY27" fmla="*/ 3451654 h 3723502"/>
              <a:gd name="connsiteX28" fmla="*/ 57665 w 799070"/>
              <a:gd name="connsiteY28" fmla="*/ 3608173 h 3723502"/>
              <a:gd name="connsiteX29" fmla="*/ 41189 w 799070"/>
              <a:gd name="connsiteY29" fmla="*/ 3723502 h 3723502"/>
              <a:gd name="connsiteX30" fmla="*/ 0 w 799070"/>
              <a:gd name="connsiteY30" fmla="*/ 0 h 372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9070" h="3723502">
                <a:moveTo>
                  <a:pt x="0" y="0"/>
                </a:moveTo>
                <a:lnTo>
                  <a:pt x="238897" y="0"/>
                </a:lnTo>
                <a:lnTo>
                  <a:pt x="238897" y="280086"/>
                </a:lnTo>
                <a:lnTo>
                  <a:pt x="255373" y="963827"/>
                </a:lnTo>
                <a:lnTo>
                  <a:pt x="238897" y="1243913"/>
                </a:lnTo>
                <a:lnTo>
                  <a:pt x="222421" y="1515762"/>
                </a:lnTo>
                <a:lnTo>
                  <a:pt x="131805" y="1771135"/>
                </a:lnTo>
                <a:lnTo>
                  <a:pt x="140043" y="1837038"/>
                </a:lnTo>
                <a:lnTo>
                  <a:pt x="164757" y="1886465"/>
                </a:lnTo>
                <a:lnTo>
                  <a:pt x="280086" y="1935892"/>
                </a:lnTo>
                <a:lnTo>
                  <a:pt x="568411" y="2051221"/>
                </a:lnTo>
                <a:lnTo>
                  <a:pt x="642551" y="2092411"/>
                </a:lnTo>
                <a:lnTo>
                  <a:pt x="683740" y="2150075"/>
                </a:lnTo>
                <a:lnTo>
                  <a:pt x="774357" y="2232454"/>
                </a:lnTo>
                <a:lnTo>
                  <a:pt x="790832" y="2421924"/>
                </a:lnTo>
                <a:lnTo>
                  <a:pt x="799070" y="2800865"/>
                </a:lnTo>
                <a:lnTo>
                  <a:pt x="766119" y="2990335"/>
                </a:lnTo>
                <a:lnTo>
                  <a:pt x="733167" y="3015048"/>
                </a:lnTo>
                <a:lnTo>
                  <a:pt x="667265" y="3072713"/>
                </a:lnTo>
                <a:lnTo>
                  <a:pt x="576648" y="3122140"/>
                </a:lnTo>
                <a:lnTo>
                  <a:pt x="477794" y="3171567"/>
                </a:lnTo>
                <a:lnTo>
                  <a:pt x="362465" y="3220994"/>
                </a:lnTo>
                <a:lnTo>
                  <a:pt x="362465" y="3220994"/>
                </a:lnTo>
                <a:lnTo>
                  <a:pt x="313038" y="3270421"/>
                </a:lnTo>
                <a:lnTo>
                  <a:pt x="238897" y="3303373"/>
                </a:lnTo>
                <a:lnTo>
                  <a:pt x="164757" y="3344562"/>
                </a:lnTo>
                <a:lnTo>
                  <a:pt x="98854" y="3385751"/>
                </a:lnTo>
                <a:lnTo>
                  <a:pt x="90616" y="3451654"/>
                </a:lnTo>
                <a:lnTo>
                  <a:pt x="57665" y="3608173"/>
                </a:lnTo>
                <a:lnTo>
                  <a:pt x="41189" y="37235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46000"/>
            </a:schemeClr>
          </a:solidFill>
          <a:ln>
            <a:solidFill>
              <a:schemeClr val="accent6">
                <a:shade val="15000"/>
                <a:alpha val="7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D31032A-158C-4B13-5B58-9A3058A25FCE}"/>
              </a:ext>
            </a:extLst>
          </p:cNvPr>
          <p:cNvSpPr/>
          <p:nvPr/>
        </p:nvSpPr>
        <p:spPr>
          <a:xfrm>
            <a:off x="7315200" y="164757"/>
            <a:ext cx="864973" cy="4267200"/>
          </a:xfrm>
          <a:custGeom>
            <a:avLst/>
            <a:gdLst>
              <a:gd name="connsiteX0" fmla="*/ 197708 w 864973"/>
              <a:gd name="connsiteY0" fmla="*/ 0 h 4267200"/>
              <a:gd name="connsiteX1" fmla="*/ 271849 w 864973"/>
              <a:gd name="connsiteY1" fmla="*/ 16475 h 4267200"/>
              <a:gd name="connsiteX2" fmla="*/ 263611 w 864973"/>
              <a:gd name="connsiteY2" fmla="*/ 1095632 h 4267200"/>
              <a:gd name="connsiteX3" fmla="*/ 247135 w 864973"/>
              <a:gd name="connsiteY3" fmla="*/ 1342767 h 4267200"/>
              <a:gd name="connsiteX4" fmla="*/ 214184 w 864973"/>
              <a:gd name="connsiteY4" fmla="*/ 1565189 h 4267200"/>
              <a:gd name="connsiteX5" fmla="*/ 164757 w 864973"/>
              <a:gd name="connsiteY5" fmla="*/ 1688757 h 4267200"/>
              <a:gd name="connsiteX6" fmla="*/ 123568 w 864973"/>
              <a:gd name="connsiteY6" fmla="*/ 1787611 h 4267200"/>
              <a:gd name="connsiteX7" fmla="*/ 123568 w 864973"/>
              <a:gd name="connsiteY7" fmla="*/ 1787611 h 4267200"/>
              <a:gd name="connsiteX8" fmla="*/ 140043 w 864973"/>
              <a:gd name="connsiteY8" fmla="*/ 1853513 h 4267200"/>
              <a:gd name="connsiteX9" fmla="*/ 238897 w 864973"/>
              <a:gd name="connsiteY9" fmla="*/ 1886465 h 4267200"/>
              <a:gd name="connsiteX10" fmla="*/ 345989 w 864973"/>
              <a:gd name="connsiteY10" fmla="*/ 1919416 h 4267200"/>
              <a:gd name="connsiteX11" fmla="*/ 477795 w 864973"/>
              <a:gd name="connsiteY11" fmla="*/ 1952367 h 4267200"/>
              <a:gd name="connsiteX12" fmla="*/ 568411 w 864973"/>
              <a:gd name="connsiteY12" fmla="*/ 1968843 h 4267200"/>
              <a:gd name="connsiteX13" fmla="*/ 749643 w 864973"/>
              <a:gd name="connsiteY13" fmla="*/ 2067697 h 4267200"/>
              <a:gd name="connsiteX14" fmla="*/ 807308 w 864973"/>
              <a:gd name="connsiteY14" fmla="*/ 2117124 h 4267200"/>
              <a:gd name="connsiteX15" fmla="*/ 848497 w 864973"/>
              <a:gd name="connsiteY15" fmla="*/ 2191265 h 4267200"/>
              <a:gd name="connsiteX16" fmla="*/ 856735 w 864973"/>
              <a:gd name="connsiteY16" fmla="*/ 2446638 h 4267200"/>
              <a:gd name="connsiteX17" fmla="*/ 823784 w 864973"/>
              <a:gd name="connsiteY17" fmla="*/ 2710248 h 4267200"/>
              <a:gd name="connsiteX18" fmla="*/ 823784 w 864973"/>
              <a:gd name="connsiteY18" fmla="*/ 2817340 h 4267200"/>
              <a:gd name="connsiteX19" fmla="*/ 864973 w 864973"/>
              <a:gd name="connsiteY19" fmla="*/ 3023286 h 4267200"/>
              <a:gd name="connsiteX20" fmla="*/ 864973 w 864973"/>
              <a:gd name="connsiteY20" fmla="*/ 3113902 h 4267200"/>
              <a:gd name="connsiteX21" fmla="*/ 848497 w 864973"/>
              <a:gd name="connsiteY21" fmla="*/ 3262184 h 4267200"/>
              <a:gd name="connsiteX22" fmla="*/ 823784 w 864973"/>
              <a:gd name="connsiteY22" fmla="*/ 3328086 h 4267200"/>
              <a:gd name="connsiteX23" fmla="*/ 782595 w 864973"/>
              <a:gd name="connsiteY23" fmla="*/ 3393989 h 4267200"/>
              <a:gd name="connsiteX24" fmla="*/ 593124 w 864973"/>
              <a:gd name="connsiteY24" fmla="*/ 3484605 h 4267200"/>
              <a:gd name="connsiteX25" fmla="*/ 411892 w 864973"/>
              <a:gd name="connsiteY25" fmla="*/ 3542270 h 4267200"/>
              <a:gd name="connsiteX26" fmla="*/ 230659 w 864973"/>
              <a:gd name="connsiteY26" fmla="*/ 3657600 h 4267200"/>
              <a:gd name="connsiteX27" fmla="*/ 156519 w 864973"/>
              <a:gd name="connsiteY27" fmla="*/ 3698789 h 4267200"/>
              <a:gd name="connsiteX28" fmla="*/ 90616 w 864973"/>
              <a:gd name="connsiteY28" fmla="*/ 3805881 h 4267200"/>
              <a:gd name="connsiteX29" fmla="*/ 49427 w 864973"/>
              <a:gd name="connsiteY29" fmla="*/ 3880021 h 4267200"/>
              <a:gd name="connsiteX30" fmla="*/ 32951 w 864973"/>
              <a:gd name="connsiteY30" fmla="*/ 4044778 h 4267200"/>
              <a:gd name="connsiteX31" fmla="*/ 8238 w 864973"/>
              <a:gd name="connsiteY31" fmla="*/ 4267200 h 4267200"/>
              <a:gd name="connsiteX32" fmla="*/ 0 w 864973"/>
              <a:gd name="connsiteY32" fmla="*/ 3731740 h 4267200"/>
              <a:gd name="connsiteX33" fmla="*/ 65903 w 864973"/>
              <a:gd name="connsiteY33" fmla="*/ 3377513 h 4267200"/>
              <a:gd name="connsiteX34" fmla="*/ 354227 w 864973"/>
              <a:gd name="connsiteY34" fmla="*/ 3204519 h 4267200"/>
              <a:gd name="connsiteX35" fmla="*/ 724930 w 864973"/>
              <a:gd name="connsiteY35" fmla="*/ 3006811 h 4267200"/>
              <a:gd name="connsiteX36" fmla="*/ 749643 w 864973"/>
              <a:gd name="connsiteY36" fmla="*/ 2743200 h 4267200"/>
              <a:gd name="connsiteX37" fmla="*/ 749643 w 864973"/>
              <a:gd name="connsiteY37" fmla="*/ 2413686 h 4267200"/>
              <a:gd name="connsiteX38" fmla="*/ 741405 w 864973"/>
              <a:gd name="connsiteY38" fmla="*/ 2191265 h 4267200"/>
              <a:gd name="connsiteX39" fmla="*/ 584886 w 864973"/>
              <a:gd name="connsiteY39" fmla="*/ 2075935 h 4267200"/>
              <a:gd name="connsiteX40" fmla="*/ 148281 w 864973"/>
              <a:gd name="connsiteY40" fmla="*/ 1894702 h 4267200"/>
              <a:gd name="connsiteX41" fmla="*/ 98854 w 864973"/>
              <a:gd name="connsiteY41" fmla="*/ 1804086 h 4267200"/>
              <a:gd name="connsiteX42" fmla="*/ 123568 w 864973"/>
              <a:gd name="connsiteY42" fmla="*/ 1672281 h 4267200"/>
              <a:gd name="connsiteX43" fmla="*/ 156519 w 864973"/>
              <a:gd name="connsiteY43" fmla="*/ 1581665 h 4267200"/>
              <a:gd name="connsiteX44" fmla="*/ 189470 w 864973"/>
              <a:gd name="connsiteY44" fmla="*/ 1507524 h 4267200"/>
              <a:gd name="connsiteX45" fmla="*/ 197708 w 864973"/>
              <a:gd name="connsiteY45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64973" h="4267200">
                <a:moveTo>
                  <a:pt x="197708" y="0"/>
                </a:moveTo>
                <a:lnTo>
                  <a:pt x="271849" y="16475"/>
                </a:lnTo>
                <a:lnTo>
                  <a:pt x="263611" y="1095632"/>
                </a:lnTo>
                <a:lnTo>
                  <a:pt x="247135" y="1342767"/>
                </a:lnTo>
                <a:lnTo>
                  <a:pt x="214184" y="1565189"/>
                </a:lnTo>
                <a:lnTo>
                  <a:pt x="164757" y="1688757"/>
                </a:lnTo>
                <a:lnTo>
                  <a:pt x="123568" y="1787611"/>
                </a:lnTo>
                <a:lnTo>
                  <a:pt x="123568" y="1787611"/>
                </a:lnTo>
                <a:lnTo>
                  <a:pt x="140043" y="1853513"/>
                </a:lnTo>
                <a:lnTo>
                  <a:pt x="238897" y="1886465"/>
                </a:lnTo>
                <a:lnTo>
                  <a:pt x="345989" y="1919416"/>
                </a:lnTo>
                <a:lnTo>
                  <a:pt x="477795" y="1952367"/>
                </a:lnTo>
                <a:lnTo>
                  <a:pt x="568411" y="1968843"/>
                </a:lnTo>
                <a:lnTo>
                  <a:pt x="749643" y="2067697"/>
                </a:lnTo>
                <a:lnTo>
                  <a:pt x="807308" y="2117124"/>
                </a:lnTo>
                <a:lnTo>
                  <a:pt x="848497" y="2191265"/>
                </a:lnTo>
                <a:lnTo>
                  <a:pt x="856735" y="2446638"/>
                </a:lnTo>
                <a:lnTo>
                  <a:pt x="823784" y="2710248"/>
                </a:lnTo>
                <a:lnTo>
                  <a:pt x="823784" y="2817340"/>
                </a:lnTo>
                <a:lnTo>
                  <a:pt x="864973" y="3023286"/>
                </a:lnTo>
                <a:lnTo>
                  <a:pt x="864973" y="3113902"/>
                </a:lnTo>
                <a:lnTo>
                  <a:pt x="848497" y="3262184"/>
                </a:lnTo>
                <a:lnTo>
                  <a:pt x="823784" y="3328086"/>
                </a:lnTo>
                <a:lnTo>
                  <a:pt x="782595" y="3393989"/>
                </a:lnTo>
                <a:lnTo>
                  <a:pt x="593124" y="3484605"/>
                </a:lnTo>
                <a:lnTo>
                  <a:pt x="411892" y="3542270"/>
                </a:lnTo>
                <a:lnTo>
                  <a:pt x="230659" y="3657600"/>
                </a:lnTo>
                <a:lnTo>
                  <a:pt x="156519" y="3698789"/>
                </a:lnTo>
                <a:lnTo>
                  <a:pt x="90616" y="3805881"/>
                </a:lnTo>
                <a:lnTo>
                  <a:pt x="49427" y="3880021"/>
                </a:lnTo>
                <a:lnTo>
                  <a:pt x="32951" y="4044778"/>
                </a:lnTo>
                <a:lnTo>
                  <a:pt x="8238" y="4267200"/>
                </a:lnTo>
                <a:lnTo>
                  <a:pt x="0" y="3731740"/>
                </a:lnTo>
                <a:lnTo>
                  <a:pt x="65903" y="3377513"/>
                </a:lnTo>
                <a:lnTo>
                  <a:pt x="354227" y="3204519"/>
                </a:lnTo>
                <a:lnTo>
                  <a:pt x="724930" y="3006811"/>
                </a:lnTo>
                <a:lnTo>
                  <a:pt x="749643" y="2743200"/>
                </a:lnTo>
                <a:lnTo>
                  <a:pt x="749643" y="2413686"/>
                </a:lnTo>
                <a:lnTo>
                  <a:pt x="741405" y="2191265"/>
                </a:lnTo>
                <a:lnTo>
                  <a:pt x="584886" y="2075935"/>
                </a:lnTo>
                <a:lnTo>
                  <a:pt x="148281" y="1894702"/>
                </a:lnTo>
                <a:lnTo>
                  <a:pt x="98854" y="1804086"/>
                </a:lnTo>
                <a:lnTo>
                  <a:pt x="123568" y="1672281"/>
                </a:lnTo>
                <a:lnTo>
                  <a:pt x="156519" y="1581665"/>
                </a:lnTo>
                <a:lnTo>
                  <a:pt x="189470" y="1507524"/>
                </a:lnTo>
                <a:lnTo>
                  <a:pt x="197708" y="0"/>
                </a:ln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>
            <a:solidFill>
              <a:schemeClr val="accent5">
                <a:lumMod val="75000"/>
                <a:alpha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5BD700-BFC1-5C25-41C8-BE3FA2D70BB8}"/>
              </a:ext>
            </a:extLst>
          </p:cNvPr>
          <p:cNvSpPr/>
          <p:nvPr/>
        </p:nvSpPr>
        <p:spPr>
          <a:xfrm>
            <a:off x="7463481" y="172995"/>
            <a:ext cx="799070" cy="1721708"/>
          </a:xfrm>
          <a:custGeom>
            <a:avLst/>
            <a:gdLst>
              <a:gd name="connsiteX0" fmla="*/ 131805 w 799070"/>
              <a:gd name="connsiteY0" fmla="*/ 0 h 1721708"/>
              <a:gd name="connsiteX1" fmla="*/ 766119 w 799070"/>
              <a:gd name="connsiteY1" fmla="*/ 0 h 1721708"/>
              <a:gd name="connsiteX2" fmla="*/ 782595 w 799070"/>
              <a:gd name="connsiteY2" fmla="*/ 667264 h 1721708"/>
              <a:gd name="connsiteX3" fmla="*/ 790833 w 799070"/>
              <a:gd name="connsiteY3" fmla="*/ 1037967 h 1721708"/>
              <a:gd name="connsiteX4" fmla="*/ 799070 w 799070"/>
              <a:gd name="connsiteY4" fmla="*/ 1194486 h 1721708"/>
              <a:gd name="connsiteX5" fmla="*/ 782595 w 799070"/>
              <a:gd name="connsiteY5" fmla="*/ 1309816 h 1721708"/>
              <a:gd name="connsiteX6" fmla="*/ 757881 w 799070"/>
              <a:gd name="connsiteY6" fmla="*/ 1383956 h 1721708"/>
              <a:gd name="connsiteX7" fmla="*/ 757881 w 799070"/>
              <a:gd name="connsiteY7" fmla="*/ 1383956 h 1721708"/>
              <a:gd name="connsiteX8" fmla="*/ 683741 w 799070"/>
              <a:gd name="connsiteY8" fmla="*/ 1441621 h 1721708"/>
              <a:gd name="connsiteX9" fmla="*/ 568411 w 799070"/>
              <a:gd name="connsiteY9" fmla="*/ 1491048 h 1721708"/>
              <a:gd name="connsiteX10" fmla="*/ 436605 w 799070"/>
              <a:gd name="connsiteY10" fmla="*/ 1515762 h 1721708"/>
              <a:gd name="connsiteX11" fmla="*/ 238897 w 799070"/>
              <a:gd name="connsiteY11" fmla="*/ 1598140 h 1721708"/>
              <a:gd name="connsiteX12" fmla="*/ 140043 w 799070"/>
              <a:gd name="connsiteY12" fmla="*/ 1631091 h 1721708"/>
              <a:gd name="connsiteX13" fmla="*/ 82378 w 799070"/>
              <a:gd name="connsiteY13" fmla="*/ 1672281 h 1721708"/>
              <a:gd name="connsiteX14" fmla="*/ 57665 w 799070"/>
              <a:gd name="connsiteY14" fmla="*/ 1672281 h 1721708"/>
              <a:gd name="connsiteX15" fmla="*/ 0 w 799070"/>
              <a:gd name="connsiteY15" fmla="*/ 1721708 h 1721708"/>
              <a:gd name="connsiteX16" fmla="*/ 49427 w 799070"/>
              <a:gd name="connsiteY16" fmla="*/ 1589902 h 1721708"/>
              <a:gd name="connsiteX17" fmla="*/ 107092 w 799070"/>
              <a:gd name="connsiteY17" fmla="*/ 1425146 h 1721708"/>
              <a:gd name="connsiteX18" fmla="*/ 115330 w 799070"/>
              <a:gd name="connsiteY18" fmla="*/ 1194486 h 1721708"/>
              <a:gd name="connsiteX19" fmla="*/ 131805 w 799070"/>
              <a:gd name="connsiteY19" fmla="*/ 930875 h 1721708"/>
              <a:gd name="connsiteX20" fmla="*/ 140043 w 799070"/>
              <a:gd name="connsiteY20" fmla="*/ 601362 h 1721708"/>
              <a:gd name="connsiteX21" fmla="*/ 131805 w 799070"/>
              <a:gd name="connsiteY21" fmla="*/ 0 h 172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9070" h="1721708">
                <a:moveTo>
                  <a:pt x="131805" y="0"/>
                </a:moveTo>
                <a:lnTo>
                  <a:pt x="766119" y="0"/>
                </a:lnTo>
                <a:lnTo>
                  <a:pt x="782595" y="667264"/>
                </a:lnTo>
                <a:lnTo>
                  <a:pt x="790833" y="1037967"/>
                </a:lnTo>
                <a:lnTo>
                  <a:pt x="799070" y="1194486"/>
                </a:lnTo>
                <a:lnTo>
                  <a:pt x="782595" y="1309816"/>
                </a:lnTo>
                <a:lnTo>
                  <a:pt x="757881" y="1383956"/>
                </a:lnTo>
                <a:lnTo>
                  <a:pt x="757881" y="1383956"/>
                </a:lnTo>
                <a:lnTo>
                  <a:pt x="683741" y="1441621"/>
                </a:lnTo>
                <a:lnTo>
                  <a:pt x="568411" y="1491048"/>
                </a:lnTo>
                <a:lnTo>
                  <a:pt x="436605" y="1515762"/>
                </a:lnTo>
                <a:lnTo>
                  <a:pt x="238897" y="1598140"/>
                </a:lnTo>
                <a:lnTo>
                  <a:pt x="140043" y="1631091"/>
                </a:lnTo>
                <a:lnTo>
                  <a:pt x="82378" y="1672281"/>
                </a:lnTo>
                <a:lnTo>
                  <a:pt x="57665" y="1672281"/>
                </a:lnTo>
                <a:lnTo>
                  <a:pt x="0" y="1721708"/>
                </a:lnTo>
                <a:lnTo>
                  <a:pt x="49427" y="1589902"/>
                </a:lnTo>
                <a:lnTo>
                  <a:pt x="107092" y="1425146"/>
                </a:lnTo>
                <a:lnTo>
                  <a:pt x="115330" y="1194486"/>
                </a:lnTo>
                <a:lnTo>
                  <a:pt x="131805" y="930875"/>
                </a:lnTo>
                <a:lnTo>
                  <a:pt x="140043" y="601362"/>
                </a:lnTo>
                <a:lnTo>
                  <a:pt x="131805" y="0"/>
                </a:lnTo>
                <a:close/>
              </a:path>
            </a:pathLst>
          </a:custGeom>
          <a:solidFill>
            <a:srgbClr val="C00000">
              <a:alpha val="38000"/>
            </a:srgbClr>
          </a:solidFill>
          <a:ln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3EE686-6CD7-7DAD-4D76-A4433C547521}"/>
              </a:ext>
            </a:extLst>
          </p:cNvPr>
          <p:cNvSpPr/>
          <p:nvPr/>
        </p:nvSpPr>
        <p:spPr>
          <a:xfrm>
            <a:off x="8344171" y="103444"/>
            <a:ext cx="495029" cy="308448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solidFill>
              <a:schemeClr val="accent6">
                <a:lumMod val="50000"/>
                <a:alpha val="6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F73C2F-F282-60B3-6945-32A30ADB0809}"/>
              </a:ext>
            </a:extLst>
          </p:cNvPr>
          <p:cNvSpPr/>
          <p:nvPr/>
        </p:nvSpPr>
        <p:spPr>
          <a:xfrm>
            <a:off x="9646508" y="103444"/>
            <a:ext cx="492737" cy="30844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solidFill>
              <a:schemeClr val="accent5">
                <a:alpha val="5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FC9F14-DD79-85D8-A561-446A18C68B7C}"/>
              </a:ext>
            </a:extLst>
          </p:cNvPr>
          <p:cNvSpPr/>
          <p:nvPr/>
        </p:nvSpPr>
        <p:spPr>
          <a:xfrm>
            <a:off x="10808043" y="103444"/>
            <a:ext cx="465338" cy="308448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rgbClr val="FF0000">
                <a:alpha val="5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A2C95C-AFCB-4AF9-EFB5-0E68B79C3294}"/>
                  </a:ext>
                </a:extLst>
              </p:cNvPr>
              <p:cNvSpPr txBox="1"/>
              <p:nvPr/>
            </p:nvSpPr>
            <p:spPr>
              <a:xfrm>
                <a:off x="187410" y="1644820"/>
                <a:ext cx="5476577" cy="4801314"/>
              </a:xfrm>
              <a:prstGeom prst="rect">
                <a:avLst/>
              </a:prstGeom>
              <a:solidFill>
                <a:srgbClr val="D9D9D9">
                  <a:alpha val="88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Phase I: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Igneous activity started </a:t>
                </a:r>
                <a:r>
                  <a:rPr lang="en-US" b="1" dirty="0"/>
                  <a:t>35-40 Mya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Andesites/Dacite and Rhyolites (low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𝑆𝑖𝑂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Quartz Monzonites (Oligocene) 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lvl="2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Phase II: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16 Mya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 </a:t>
                </a:r>
                <a:r>
                  <a:rPr lang="en-US" dirty="0"/>
                  <a:t>Basalts and </a:t>
                </a:r>
                <a:r>
                  <a:rPr lang="en-US" dirty="0" err="1"/>
                  <a:t>Ol</a:t>
                </a:r>
                <a:r>
                  <a:rPr lang="en-US" dirty="0"/>
                  <a:t>. Basalts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Contains a Bimodal assemblage of:</a:t>
                </a:r>
              </a:p>
              <a:p>
                <a:pPr marL="1657350" lvl="3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  alkali-olivine and </a:t>
                </a:r>
                <a:r>
                  <a:rPr lang="en-US" dirty="0" err="1"/>
                  <a:t>thoeiitic</a:t>
                </a:r>
                <a:r>
                  <a:rPr lang="en-US" dirty="0"/>
                  <a:t> basalts</a:t>
                </a:r>
              </a:p>
              <a:p>
                <a:pPr marL="1657350" lvl="3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High-Si subalkaline and peralkaline rhyolites</a:t>
                </a:r>
              </a:p>
              <a:p>
                <a:pPr lvl="2"/>
                <a:endParaRPr lang="en-US" dirty="0"/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endParaRPr lang="en-US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A2C95C-AFCB-4AF9-EFB5-0E68B79C3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10" y="1644820"/>
                <a:ext cx="5476577" cy="4801314"/>
              </a:xfrm>
              <a:prstGeom prst="rect">
                <a:avLst/>
              </a:prstGeom>
              <a:blipFill>
                <a:blip r:embed="rId7"/>
                <a:stretch>
                  <a:fillRect l="-667" t="-50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7B4B81-7CDA-12B0-9B1D-D53352E7CD3D}"/>
              </a:ext>
            </a:extLst>
          </p:cNvPr>
          <p:cNvSpPr/>
          <p:nvPr/>
        </p:nvSpPr>
        <p:spPr>
          <a:xfrm>
            <a:off x="9737124" y="3517557"/>
            <a:ext cx="807308" cy="1161535"/>
          </a:xfrm>
          <a:custGeom>
            <a:avLst/>
            <a:gdLst>
              <a:gd name="connsiteX0" fmla="*/ 82379 w 807308"/>
              <a:gd name="connsiteY0" fmla="*/ 74140 h 1161535"/>
              <a:gd name="connsiteX1" fmla="*/ 247135 w 807308"/>
              <a:gd name="connsiteY1" fmla="*/ 0 h 1161535"/>
              <a:gd name="connsiteX2" fmla="*/ 378941 w 807308"/>
              <a:gd name="connsiteY2" fmla="*/ 24713 h 1161535"/>
              <a:gd name="connsiteX3" fmla="*/ 453081 w 807308"/>
              <a:gd name="connsiteY3" fmla="*/ 82378 h 1161535"/>
              <a:gd name="connsiteX4" fmla="*/ 477795 w 807308"/>
              <a:gd name="connsiteY4" fmla="*/ 263611 h 1161535"/>
              <a:gd name="connsiteX5" fmla="*/ 461319 w 807308"/>
              <a:gd name="connsiteY5" fmla="*/ 469557 h 1161535"/>
              <a:gd name="connsiteX6" fmla="*/ 510746 w 807308"/>
              <a:gd name="connsiteY6" fmla="*/ 691978 h 1161535"/>
              <a:gd name="connsiteX7" fmla="*/ 634314 w 807308"/>
              <a:gd name="connsiteY7" fmla="*/ 757881 h 1161535"/>
              <a:gd name="connsiteX8" fmla="*/ 807308 w 807308"/>
              <a:gd name="connsiteY8" fmla="*/ 799070 h 1161535"/>
              <a:gd name="connsiteX9" fmla="*/ 634314 w 807308"/>
              <a:gd name="connsiteY9" fmla="*/ 889686 h 1161535"/>
              <a:gd name="connsiteX10" fmla="*/ 691979 w 807308"/>
              <a:gd name="connsiteY10" fmla="*/ 955589 h 1161535"/>
              <a:gd name="connsiteX11" fmla="*/ 716692 w 807308"/>
              <a:gd name="connsiteY11" fmla="*/ 1037967 h 1161535"/>
              <a:gd name="connsiteX12" fmla="*/ 716692 w 807308"/>
              <a:gd name="connsiteY12" fmla="*/ 1136821 h 1161535"/>
              <a:gd name="connsiteX13" fmla="*/ 724930 w 807308"/>
              <a:gd name="connsiteY13" fmla="*/ 1161535 h 1161535"/>
              <a:gd name="connsiteX14" fmla="*/ 502508 w 807308"/>
              <a:gd name="connsiteY14" fmla="*/ 1005016 h 1161535"/>
              <a:gd name="connsiteX15" fmla="*/ 370703 w 807308"/>
              <a:gd name="connsiteY15" fmla="*/ 922638 h 1161535"/>
              <a:gd name="connsiteX16" fmla="*/ 255373 w 807308"/>
              <a:gd name="connsiteY16" fmla="*/ 897924 h 1161535"/>
              <a:gd name="connsiteX17" fmla="*/ 123568 w 807308"/>
              <a:gd name="connsiteY17" fmla="*/ 724929 h 1161535"/>
              <a:gd name="connsiteX18" fmla="*/ 57665 w 807308"/>
              <a:gd name="connsiteY18" fmla="*/ 576648 h 1161535"/>
              <a:gd name="connsiteX19" fmla="*/ 16476 w 807308"/>
              <a:gd name="connsiteY19" fmla="*/ 387178 h 1161535"/>
              <a:gd name="connsiteX20" fmla="*/ 0 w 807308"/>
              <a:gd name="connsiteY20" fmla="*/ 214184 h 1161535"/>
              <a:gd name="connsiteX21" fmla="*/ 41190 w 807308"/>
              <a:gd name="connsiteY21" fmla="*/ 148281 h 1161535"/>
              <a:gd name="connsiteX22" fmla="*/ 82379 w 807308"/>
              <a:gd name="connsiteY22" fmla="*/ 74140 h 11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07308" h="1161535">
                <a:moveTo>
                  <a:pt x="82379" y="74140"/>
                </a:moveTo>
                <a:lnTo>
                  <a:pt x="247135" y="0"/>
                </a:lnTo>
                <a:lnTo>
                  <a:pt x="378941" y="24713"/>
                </a:lnTo>
                <a:lnTo>
                  <a:pt x="453081" y="82378"/>
                </a:lnTo>
                <a:lnTo>
                  <a:pt x="477795" y="263611"/>
                </a:lnTo>
                <a:lnTo>
                  <a:pt x="461319" y="469557"/>
                </a:lnTo>
                <a:lnTo>
                  <a:pt x="510746" y="691978"/>
                </a:lnTo>
                <a:lnTo>
                  <a:pt x="634314" y="757881"/>
                </a:lnTo>
                <a:lnTo>
                  <a:pt x="807308" y="799070"/>
                </a:lnTo>
                <a:lnTo>
                  <a:pt x="634314" y="889686"/>
                </a:lnTo>
                <a:lnTo>
                  <a:pt x="691979" y="955589"/>
                </a:lnTo>
                <a:lnTo>
                  <a:pt x="716692" y="1037967"/>
                </a:lnTo>
                <a:lnTo>
                  <a:pt x="716692" y="1136821"/>
                </a:lnTo>
                <a:lnTo>
                  <a:pt x="724930" y="1161535"/>
                </a:lnTo>
                <a:lnTo>
                  <a:pt x="502508" y="1005016"/>
                </a:lnTo>
                <a:lnTo>
                  <a:pt x="370703" y="922638"/>
                </a:lnTo>
                <a:lnTo>
                  <a:pt x="255373" y="897924"/>
                </a:lnTo>
                <a:lnTo>
                  <a:pt x="123568" y="724929"/>
                </a:lnTo>
                <a:lnTo>
                  <a:pt x="57665" y="576648"/>
                </a:lnTo>
                <a:lnTo>
                  <a:pt x="16476" y="387178"/>
                </a:lnTo>
                <a:lnTo>
                  <a:pt x="0" y="214184"/>
                </a:lnTo>
                <a:lnTo>
                  <a:pt x="41190" y="148281"/>
                </a:lnTo>
                <a:lnTo>
                  <a:pt x="82379" y="74140"/>
                </a:lnTo>
                <a:close/>
              </a:path>
            </a:pathLst>
          </a:custGeom>
          <a:solidFill>
            <a:srgbClr val="C00000">
              <a:alpha val="26000"/>
            </a:srgbClr>
          </a:solidFill>
          <a:ln>
            <a:solidFill>
              <a:srgbClr val="FF0000">
                <a:alpha val="4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EF6E84-2E90-1D9E-36C5-6C5B3D18AD53}"/>
              </a:ext>
            </a:extLst>
          </p:cNvPr>
          <p:cNvSpPr/>
          <p:nvPr/>
        </p:nvSpPr>
        <p:spPr>
          <a:xfrm>
            <a:off x="10206681" y="3385751"/>
            <a:ext cx="980303" cy="1029730"/>
          </a:xfrm>
          <a:custGeom>
            <a:avLst/>
            <a:gdLst>
              <a:gd name="connsiteX0" fmla="*/ 32951 w 980303"/>
              <a:gd name="connsiteY0" fmla="*/ 0 h 1029730"/>
              <a:gd name="connsiteX1" fmla="*/ 156519 w 980303"/>
              <a:gd name="connsiteY1" fmla="*/ 0 h 1029730"/>
              <a:gd name="connsiteX2" fmla="*/ 156519 w 980303"/>
              <a:gd name="connsiteY2" fmla="*/ 148281 h 1029730"/>
              <a:gd name="connsiteX3" fmla="*/ 148281 w 980303"/>
              <a:gd name="connsiteY3" fmla="*/ 296563 h 1029730"/>
              <a:gd name="connsiteX4" fmla="*/ 205946 w 980303"/>
              <a:gd name="connsiteY4" fmla="*/ 411892 h 1029730"/>
              <a:gd name="connsiteX5" fmla="*/ 255373 w 980303"/>
              <a:gd name="connsiteY5" fmla="*/ 510746 h 1029730"/>
              <a:gd name="connsiteX6" fmla="*/ 313038 w 980303"/>
              <a:gd name="connsiteY6" fmla="*/ 626076 h 1029730"/>
              <a:gd name="connsiteX7" fmla="*/ 403654 w 980303"/>
              <a:gd name="connsiteY7" fmla="*/ 700217 h 1029730"/>
              <a:gd name="connsiteX8" fmla="*/ 527222 w 980303"/>
              <a:gd name="connsiteY8" fmla="*/ 741406 h 1029730"/>
              <a:gd name="connsiteX9" fmla="*/ 667265 w 980303"/>
              <a:gd name="connsiteY9" fmla="*/ 782595 h 1029730"/>
              <a:gd name="connsiteX10" fmla="*/ 864973 w 980303"/>
              <a:gd name="connsiteY10" fmla="*/ 700217 h 1029730"/>
              <a:gd name="connsiteX11" fmla="*/ 980303 w 980303"/>
              <a:gd name="connsiteY11" fmla="*/ 782595 h 1029730"/>
              <a:gd name="connsiteX12" fmla="*/ 955589 w 980303"/>
              <a:gd name="connsiteY12" fmla="*/ 914400 h 1029730"/>
              <a:gd name="connsiteX13" fmla="*/ 881449 w 980303"/>
              <a:gd name="connsiteY13" fmla="*/ 1021492 h 1029730"/>
              <a:gd name="connsiteX14" fmla="*/ 741405 w 980303"/>
              <a:gd name="connsiteY14" fmla="*/ 1029730 h 1029730"/>
              <a:gd name="connsiteX15" fmla="*/ 395416 w 980303"/>
              <a:gd name="connsiteY15" fmla="*/ 963827 h 1029730"/>
              <a:gd name="connsiteX16" fmla="*/ 238897 w 980303"/>
              <a:gd name="connsiteY16" fmla="*/ 922638 h 1029730"/>
              <a:gd name="connsiteX17" fmla="*/ 98854 w 980303"/>
              <a:gd name="connsiteY17" fmla="*/ 823784 h 1029730"/>
              <a:gd name="connsiteX18" fmla="*/ 32951 w 980303"/>
              <a:gd name="connsiteY18" fmla="*/ 766119 h 1029730"/>
              <a:gd name="connsiteX19" fmla="*/ 0 w 980303"/>
              <a:gd name="connsiteY19" fmla="*/ 469557 h 1029730"/>
              <a:gd name="connsiteX20" fmla="*/ 8238 w 980303"/>
              <a:gd name="connsiteY20" fmla="*/ 255373 h 1029730"/>
              <a:gd name="connsiteX21" fmla="*/ 32951 w 980303"/>
              <a:gd name="connsiteY21" fmla="*/ 0 h 10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80303" h="1029730">
                <a:moveTo>
                  <a:pt x="32951" y="0"/>
                </a:moveTo>
                <a:lnTo>
                  <a:pt x="156519" y="0"/>
                </a:lnTo>
                <a:lnTo>
                  <a:pt x="156519" y="148281"/>
                </a:lnTo>
                <a:lnTo>
                  <a:pt x="148281" y="296563"/>
                </a:lnTo>
                <a:lnTo>
                  <a:pt x="205946" y="411892"/>
                </a:lnTo>
                <a:lnTo>
                  <a:pt x="255373" y="510746"/>
                </a:lnTo>
                <a:lnTo>
                  <a:pt x="313038" y="626076"/>
                </a:lnTo>
                <a:lnTo>
                  <a:pt x="403654" y="700217"/>
                </a:lnTo>
                <a:lnTo>
                  <a:pt x="527222" y="741406"/>
                </a:lnTo>
                <a:lnTo>
                  <a:pt x="667265" y="782595"/>
                </a:lnTo>
                <a:lnTo>
                  <a:pt x="864973" y="700217"/>
                </a:lnTo>
                <a:lnTo>
                  <a:pt x="980303" y="782595"/>
                </a:lnTo>
                <a:lnTo>
                  <a:pt x="955589" y="914400"/>
                </a:lnTo>
                <a:lnTo>
                  <a:pt x="881449" y="1021492"/>
                </a:lnTo>
                <a:lnTo>
                  <a:pt x="741405" y="1029730"/>
                </a:lnTo>
                <a:lnTo>
                  <a:pt x="395416" y="963827"/>
                </a:lnTo>
                <a:lnTo>
                  <a:pt x="238897" y="922638"/>
                </a:lnTo>
                <a:lnTo>
                  <a:pt x="98854" y="823784"/>
                </a:lnTo>
                <a:lnTo>
                  <a:pt x="32951" y="766119"/>
                </a:lnTo>
                <a:lnTo>
                  <a:pt x="0" y="469557"/>
                </a:lnTo>
                <a:lnTo>
                  <a:pt x="8238" y="255373"/>
                </a:lnTo>
                <a:lnTo>
                  <a:pt x="32951" y="0"/>
                </a:ln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>
            <a:solidFill>
              <a:schemeClr val="accent6">
                <a:lumMod val="50000"/>
                <a:alpha val="7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2F40A37-D431-3F50-CC46-4FB96F0F0FD2}"/>
              </a:ext>
            </a:extLst>
          </p:cNvPr>
          <p:cNvSpPr/>
          <p:nvPr/>
        </p:nvSpPr>
        <p:spPr>
          <a:xfrm>
            <a:off x="10412627" y="3459892"/>
            <a:ext cx="733168" cy="683740"/>
          </a:xfrm>
          <a:custGeom>
            <a:avLst/>
            <a:gdLst>
              <a:gd name="connsiteX0" fmla="*/ 0 w 733168"/>
              <a:gd name="connsiteY0" fmla="*/ 329513 h 683740"/>
              <a:gd name="connsiteX1" fmla="*/ 32951 w 733168"/>
              <a:gd name="connsiteY1" fmla="*/ 205946 h 683740"/>
              <a:gd name="connsiteX2" fmla="*/ 65903 w 733168"/>
              <a:gd name="connsiteY2" fmla="*/ 131805 h 683740"/>
              <a:gd name="connsiteX3" fmla="*/ 189470 w 733168"/>
              <a:gd name="connsiteY3" fmla="*/ 16476 h 683740"/>
              <a:gd name="connsiteX4" fmla="*/ 271849 w 733168"/>
              <a:gd name="connsiteY4" fmla="*/ 0 h 683740"/>
              <a:gd name="connsiteX5" fmla="*/ 345989 w 733168"/>
              <a:gd name="connsiteY5" fmla="*/ 57665 h 683740"/>
              <a:gd name="connsiteX6" fmla="*/ 411892 w 733168"/>
              <a:gd name="connsiteY6" fmla="*/ 82378 h 683740"/>
              <a:gd name="connsiteX7" fmla="*/ 584887 w 733168"/>
              <a:gd name="connsiteY7" fmla="*/ 98854 h 683740"/>
              <a:gd name="connsiteX8" fmla="*/ 634314 w 733168"/>
              <a:gd name="connsiteY8" fmla="*/ 107092 h 683740"/>
              <a:gd name="connsiteX9" fmla="*/ 733168 w 733168"/>
              <a:gd name="connsiteY9" fmla="*/ 263611 h 683740"/>
              <a:gd name="connsiteX10" fmla="*/ 708454 w 733168"/>
              <a:gd name="connsiteY10" fmla="*/ 469557 h 683740"/>
              <a:gd name="connsiteX11" fmla="*/ 667265 w 733168"/>
              <a:gd name="connsiteY11" fmla="*/ 609600 h 683740"/>
              <a:gd name="connsiteX12" fmla="*/ 601362 w 733168"/>
              <a:gd name="connsiteY12" fmla="*/ 675503 h 683740"/>
              <a:gd name="connsiteX13" fmla="*/ 477795 w 733168"/>
              <a:gd name="connsiteY13" fmla="*/ 683740 h 683740"/>
              <a:gd name="connsiteX14" fmla="*/ 313038 w 733168"/>
              <a:gd name="connsiteY14" fmla="*/ 667265 h 683740"/>
              <a:gd name="connsiteX15" fmla="*/ 181232 w 733168"/>
              <a:gd name="connsiteY15" fmla="*/ 601362 h 683740"/>
              <a:gd name="connsiteX16" fmla="*/ 82378 w 733168"/>
              <a:gd name="connsiteY16" fmla="*/ 477794 h 683740"/>
              <a:gd name="connsiteX17" fmla="*/ 0 w 733168"/>
              <a:gd name="connsiteY17" fmla="*/ 329513 h 68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3168" h="683740">
                <a:moveTo>
                  <a:pt x="0" y="329513"/>
                </a:moveTo>
                <a:lnTo>
                  <a:pt x="32951" y="205946"/>
                </a:lnTo>
                <a:lnTo>
                  <a:pt x="65903" y="131805"/>
                </a:lnTo>
                <a:lnTo>
                  <a:pt x="189470" y="16476"/>
                </a:lnTo>
                <a:lnTo>
                  <a:pt x="271849" y="0"/>
                </a:lnTo>
                <a:lnTo>
                  <a:pt x="345989" y="57665"/>
                </a:lnTo>
                <a:lnTo>
                  <a:pt x="411892" y="82378"/>
                </a:lnTo>
                <a:lnTo>
                  <a:pt x="584887" y="98854"/>
                </a:lnTo>
                <a:lnTo>
                  <a:pt x="634314" y="107092"/>
                </a:lnTo>
                <a:lnTo>
                  <a:pt x="733168" y="263611"/>
                </a:lnTo>
                <a:lnTo>
                  <a:pt x="708454" y="469557"/>
                </a:lnTo>
                <a:lnTo>
                  <a:pt x="667265" y="609600"/>
                </a:lnTo>
                <a:lnTo>
                  <a:pt x="601362" y="675503"/>
                </a:lnTo>
                <a:lnTo>
                  <a:pt x="477795" y="683740"/>
                </a:lnTo>
                <a:lnTo>
                  <a:pt x="313038" y="667265"/>
                </a:lnTo>
                <a:lnTo>
                  <a:pt x="181232" y="601362"/>
                </a:lnTo>
                <a:lnTo>
                  <a:pt x="82378" y="477794"/>
                </a:lnTo>
                <a:lnTo>
                  <a:pt x="0" y="329513"/>
                </a:lnTo>
                <a:close/>
              </a:path>
            </a:pathLst>
          </a:custGeom>
          <a:solidFill>
            <a:schemeClr val="accent5">
              <a:lumMod val="75000"/>
              <a:alpha val="38000"/>
            </a:schemeClr>
          </a:solidFill>
          <a:ln>
            <a:solidFill>
              <a:schemeClr val="accent5">
                <a:lumMod val="50000"/>
                <a:alpha val="7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120A803-1F8D-F241-6E4B-65BF189EF544}"/>
              </a:ext>
            </a:extLst>
          </p:cNvPr>
          <p:cNvSpPr/>
          <p:nvPr/>
        </p:nvSpPr>
        <p:spPr>
          <a:xfrm>
            <a:off x="9885405" y="2957384"/>
            <a:ext cx="197709" cy="313038"/>
          </a:xfrm>
          <a:custGeom>
            <a:avLst/>
            <a:gdLst>
              <a:gd name="connsiteX0" fmla="*/ 172995 w 197709"/>
              <a:gd name="connsiteY0" fmla="*/ 0 h 313038"/>
              <a:gd name="connsiteX1" fmla="*/ 107092 w 197709"/>
              <a:gd name="connsiteY1" fmla="*/ 41189 h 313038"/>
              <a:gd name="connsiteX2" fmla="*/ 24714 w 197709"/>
              <a:gd name="connsiteY2" fmla="*/ 107092 h 313038"/>
              <a:gd name="connsiteX3" fmla="*/ 8238 w 197709"/>
              <a:gd name="connsiteY3" fmla="*/ 164757 h 313038"/>
              <a:gd name="connsiteX4" fmla="*/ 0 w 197709"/>
              <a:gd name="connsiteY4" fmla="*/ 238897 h 313038"/>
              <a:gd name="connsiteX5" fmla="*/ 0 w 197709"/>
              <a:gd name="connsiteY5" fmla="*/ 304800 h 313038"/>
              <a:gd name="connsiteX6" fmla="*/ 90617 w 197709"/>
              <a:gd name="connsiteY6" fmla="*/ 313038 h 313038"/>
              <a:gd name="connsiteX7" fmla="*/ 181233 w 197709"/>
              <a:gd name="connsiteY7" fmla="*/ 288324 h 313038"/>
              <a:gd name="connsiteX8" fmla="*/ 197709 w 197709"/>
              <a:gd name="connsiteY8" fmla="*/ 222421 h 313038"/>
              <a:gd name="connsiteX9" fmla="*/ 148281 w 197709"/>
              <a:gd name="connsiteY9" fmla="*/ 181232 h 313038"/>
              <a:gd name="connsiteX10" fmla="*/ 82379 w 197709"/>
              <a:gd name="connsiteY10" fmla="*/ 140043 h 313038"/>
              <a:gd name="connsiteX11" fmla="*/ 140044 w 197709"/>
              <a:gd name="connsiteY11" fmla="*/ 98854 h 313038"/>
              <a:gd name="connsiteX12" fmla="*/ 197709 w 197709"/>
              <a:gd name="connsiteY12" fmla="*/ 49427 h 313038"/>
              <a:gd name="connsiteX13" fmla="*/ 172995 w 197709"/>
              <a:gd name="connsiteY13" fmla="*/ 0 h 31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7709" h="313038">
                <a:moveTo>
                  <a:pt x="172995" y="0"/>
                </a:moveTo>
                <a:lnTo>
                  <a:pt x="107092" y="41189"/>
                </a:lnTo>
                <a:lnTo>
                  <a:pt x="24714" y="107092"/>
                </a:lnTo>
                <a:lnTo>
                  <a:pt x="8238" y="164757"/>
                </a:lnTo>
                <a:lnTo>
                  <a:pt x="0" y="238897"/>
                </a:lnTo>
                <a:lnTo>
                  <a:pt x="0" y="304800"/>
                </a:lnTo>
                <a:lnTo>
                  <a:pt x="90617" y="313038"/>
                </a:lnTo>
                <a:lnTo>
                  <a:pt x="181233" y="288324"/>
                </a:lnTo>
                <a:lnTo>
                  <a:pt x="197709" y="222421"/>
                </a:lnTo>
                <a:lnTo>
                  <a:pt x="148281" y="181232"/>
                </a:lnTo>
                <a:lnTo>
                  <a:pt x="82379" y="140043"/>
                </a:lnTo>
                <a:lnTo>
                  <a:pt x="140044" y="98854"/>
                </a:lnTo>
                <a:lnTo>
                  <a:pt x="197709" y="49427"/>
                </a:lnTo>
                <a:lnTo>
                  <a:pt x="172995" y="0"/>
                </a:lnTo>
                <a:close/>
              </a:path>
            </a:pathLst>
          </a:custGeom>
          <a:solidFill>
            <a:srgbClr val="C00000">
              <a:alpha val="32000"/>
            </a:srgbClr>
          </a:solidFill>
          <a:ln>
            <a:solidFill>
              <a:srgbClr val="FF0000">
                <a:alpha val="3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932FA0-77FC-0430-7319-CC1EFDCD8847}"/>
              </a:ext>
            </a:extLst>
          </p:cNvPr>
          <p:cNvSpPr/>
          <p:nvPr/>
        </p:nvSpPr>
        <p:spPr>
          <a:xfrm rot="20969664">
            <a:off x="10139244" y="2957384"/>
            <a:ext cx="331047" cy="79642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7547C0-CC35-0472-3D63-9DBC8FC356C6}"/>
              </a:ext>
            </a:extLst>
          </p:cNvPr>
          <p:cNvSpPr/>
          <p:nvPr/>
        </p:nvSpPr>
        <p:spPr>
          <a:xfrm rot="6259068">
            <a:off x="10345224" y="3154858"/>
            <a:ext cx="211173" cy="150150"/>
          </a:xfrm>
          <a:prstGeom prst="ellipse">
            <a:avLst/>
          </a:prstGeom>
          <a:solidFill>
            <a:srgbClr val="C00000">
              <a:alpha val="32000"/>
            </a:srgbClr>
          </a:solidFill>
          <a:ln>
            <a:solidFill>
              <a:srgbClr val="FF0000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F1F0D3F-6DD5-0BA5-19AF-14777DE8FB2C}"/>
              </a:ext>
            </a:extLst>
          </p:cNvPr>
          <p:cNvSpPr/>
          <p:nvPr/>
        </p:nvSpPr>
        <p:spPr>
          <a:xfrm>
            <a:off x="10618573" y="3130378"/>
            <a:ext cx="214184" cy="197708"/>
          </a:xfrm>
          <a:custGeom>
            <a:avLst/>
            <a:gdLst>
              <a:gd name="connsiteX0" fmla="*/ 0 w 214184"/>
              <a:gd name="connsiteY0" fmla="*/ 57665 h 197708"/>
              <a:gd name="connsiteX1" fmla="*/ 74141 w 214184"/>
              <a:gd name="connsiteY1" fmla="*/ 197708 h 197708"/>
              <a:gd name="connsiteX2" fmla="*/ 214184 w 214184"/>
              <a:gd name="connsiteY2" fmla="*/ 41190 h 197708"/>
              <a:gd name="connsiteX3" fmla="*/ 98854 w 214184"/>
              <a:gd name="connsiteY3" fmla="*/ 0 h 197708"/>
              <a:gd name="connsiteX4" fmla="*/ 0 w 214184"/>
              <a:gd name="connsiteY4" fmla="*/ 57665 h 19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184" h="197708">
                <a:moveTo>
                  <a:pt x="0" y="57665"/>
                </a:moveTo>
                <a:lnTo>
                  <a:pt x="74141" y="197708"/>
                </a:lnTo>
                <a:lnTo>
                  <a:pt x="214184" y="41190"/>
                </a:lnTo>
                <a:lnTo>
                  <a:pt x="98854" y="0"/>
                </a:lnTo>
                <a:lnTo>
                  <a:pt x="0" y="57665"/>
                </a:lnTo>
                <a:close/>
              </a:path>
            </a:pathLst>
          </a:custGeom>
          <a:solidFill>
            <a:schemeClr val="accent5">
              <a:lumMod val="75000"/>
              <a:alpha val="44000"/>
            </a:schemeClr>
          </a:solidFill>
          <a:ln>
            <a:solidFill>
              <a:schemeClr val="accent5">
                <a:lumMod val="50000"/>
                <a:alpha val="2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A713E3-10E0-4499-1D75-E48FC3BE0379}"/>
              </a:ext>
            </a:extLst>
          </p:cNvPr>
          <p:cNvSpPr/>
          <p:nvPr/>
        </p:nvSpPr>
        <p:spPr>
          <a:xfrm>
            <a:off x="11335265" y="3402227"/>
            <a:ext cx="181232" cy="568411"/>
          </a:xfrm>
          <a:custGeom>
            <a:avLst/>
            <a:gdLst>
              <a:gd name="connsiteX0" fmla="*/ 140043 w 181232"/>
              <a:gd name="connsiteY0" fmla="*/ 0 h 568411"/>
              <a:gd name="connsiteX1" fmla="*/ 181232 w 181232"/>
              <a:gd name="connsiteY1" fmla="*/ 107092 h 568411"/>
              <a:gd name="connsiteX2" fmla="*/ 172994 w 181232"/>
              <a:gd name="connsiteY2" fmla="*/ 181232 h 568411"/>
              <a:gd name="connsiteX3" fmla="*/ 131805 w 181232"/>
              <a:gd name="connsiteY3" fmla="*/ 304800 h 568411"/>
              <a:gd name="connsiteX4" fmla="*/ 115330 w 181232"/>
              <a:gd name="connsiteY4" fmla="*/ 378941 h 568411"/>
              <a:gd name="connsiteX5" fmla="*/ 140043 w 181232"/>
              <a:gd name="connsiteY5" fmla="*/ 469557 h 568411"/>
              <a:gd name="connsiteX6" fmla="*/ 156519 w 181232"/>
              <a:gd name="connsiteY6" fmla="*/ 568411 h 568411"/>
              <a:gd name="connsiteX7" fmla="*/ 49427 w 181232"/>
              <a:gd name="connsiteY7" fmla="*/ 510746 h 568411"/>
              <a:gd name="connsiteX8" fmla="*/ 8238 w 181232"/>
              <a:gd name="connsiteY8" fmla="*/ 313038 h 568411"/>
              <a:gd name="connsiteX9" fmla="*/ 0 w 181232"/>
              <a:gd name="connsiteY9" fmla="*/ 172995 h 568411"/>
              <a:gd name="connsiteX10" fmla="*/ 140043 w 181232"/>
              <a:gd name="connsiteY10" fmla="*/ 0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232" h="568411">
                <a:moveTo>
                  <a:pt x="140043" y="0"/>
                </a:moveTo>
                <a:lnTo>
                  <a:pt x="181232" y="107092"/>
                </a:lnTo>
                <a:lnTo>
                  <a:pt x="172994" y="181232"/>
                </a:lnTo>
                <a:lnTo>
                  <a:pt x="131805" y="304800"/>
                </a:lnTo>
                <a:lnTo>
                  <a:pt x="115330" y="378941"/>
                </a:lnTo>
                <a:lnTo>
                  <a:pt x="140043" y="469557"/>
                </a:lnTo>
                <a:lnTo>
                  <a:pt x="156519" y="568411"/>
                </a:lnTo>
                <a:lnTo>
                  <a:pt x="49427" y="510746"/>
                </a:lnTo>
                <a:lnTo>
                  <a:pt x="8238" y="313038"/>
                </a:lnTo>
                <a:lnTo>
                  <a:pt x="0" y="172995"/>
                </a:lnTo>
                <a:lnTo>
                  <a:pt x="140043" y="0"/>
                </a:lnTo>
                <a:close/>
              </a:path>
            </a:pathLst>
          </a:custGeom>
          <a:solidFill>
            <a:schemeClr val="accent5">
              <a:lumMod val="75000"/>
              <a:alpha val="34000"/>
            </a:schemeClr>
          </a:solidFill>
          <a:ln>
            <a:solidFill>
              <a:schemeClr val="accent5">
                <a:lumMod val="50000"/>
                <a:alpha val="5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C5B1A6-937D-54D3-C439-C942FE1BFAE2}"/>
              </a:ext>
            </a:extLst>
          </p:cNvPr>
          <p:cNvCxnSpPr>
            <a:cxnSpLocks/>
          </p:cNvCxnSpPr>
          <p:nvPr/>
        </p:nvCxnSpPr>
        <p:spPr>
          <a:xfrm flipH="1">
            <a:off x="9646508" y="2891481"/>
            <a:ext cx="1647568" cy="1655806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47E0748-DBF2-AEFC-ED7D-9546F497C0BF}"/>
              </a:ext>
            </a:extLst>
          </p:cNvPr>
          <p:cNvSpPr txBox="1"/>
          <p:nvPr/>
        </p:nvSpPr>
        <p:spPr>
          <a:xfrm>
            <a:off x="10618573" y="2536517"/>
            <a:ext cx="194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Younging to SW</a:t>
            </a:r>
          </a:p>
        </p:txBody>
      </p:sp>
    </p:spTree>
    <p:extLst>
      <p:ext uri="{BB962C8B-B14F-4D97-AF65-F5344CB8AC3E}">
        <p14:creationId xmlns:p14="http://schemas.microsoft.com/office/powerpoint/2010/main" val="30851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CE8D1-B934-A5A4-43B9-93F6308F8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1367481"/>
            <a:ext cx="6812691" cy="5099221"/>
          </a:xfrm>
          <a:solidFill>
            <a:srgbClr val="D9D9D9">
              <a:alpha val="90000"/>
            </a:srgb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Sub-alkaline: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Tholeiitic </a:t>
            </a:r>
            <a:r>
              <a:rPr lang="en-US" dirty="0"/>
              <a:t>vs Calc-alkaline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Basalts: Alkali-olivine and tholeiitic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Generally, results from rifting and MOR respectively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Rhyolites: Subalkaline and Peralkaline (low SI High Na-k)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From subduction and rifting/plumes respectively 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Bimodal volcanism may support certain models of  petrogenesis in the Great Basin.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F6BA3-1660-1BFF-D917-424169522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89" y="1518351"/>
            <a:ext cx="5055669" cy="479747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E7B23A-667E-44F6-C694-40694E25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43" y="135925"/>
            <a:ext cx="5379990" cy="601362"/>
          </a:xfrm>
          <a:solidFill>
            <a:schemeClr val="bg2">
              <a:alpha val="86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u="sng" dirty="0"/>
              <a:t>Younger volcanic Rocks</a:t>
            </a:r>
          </a:p>
        </p:txBody>
      </p:sp>
    </p:spTree>
    <p:extLst>
      <p:ext uri="{BB962C8B-B14F-4D97-AF65-F5344CB8AC3E}">
        <p14:creationId xmlns:p14="http://schemas.microsoft.com/office/powerpoint/2010/main" val="328446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7C7C-CD50-0313-9B78-AD51E894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437" y="160206"/>
            <a:ext cx="6035040" cy="646243"/>
          </a:xfrm>
          <a:solidFill>
            <a:schemeClr val="bg2">
              <a:alpha val="86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u="sng" dirty="0"/>
              <a:t>What Models must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502C-5BB2-0297-1648-5F9F56211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81" y="1476896"/>
            <a:ext cx="7317259" cy="4957654"/>
          </a:xfrm>
          <a:solidFill>
            <a:schemeClr val="bg2">
              <a:alpha val="88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Initial volcanic activity starting in central GB</a:t>
            </a:r>
          </a:p>
          <a:p>
            <a:pPr lvl="1"/>
            <a:r>
              <a:rPr lang="en-US" dirty="0"/>
              <a:t>Extruded on erosional surface of low-moderate relief</a:t>
            </a:r>
          </a:p>
          <a:p>
            <a:pPr lvl="1"/>
            <a:r>
              <a:rPr lang="en-US" dirty="0"/>
              <a:t>No tectonics association</a:t>
            </a:r>
          </a:p>
          <a:p>
            <a:pPr lvl="1"/>
            <a:endParaRPr lang="en-US" dirty="0"/>
          </a:p>
          <a:p>
            <a:r>
              <a:rPr lang="en-US" dirty="0"/>
              <a:t>Oligo-Miocene</a:t>
            </a:r>
            <a:r>
              <a:rPr lang="en-US" dirty="0">
                <a:sym typeface="Wingdings" panose="05000000000000000000" pitchFamily="2" charset="2"/>
              </a:rPr>
              <a:t> stable (erosion dominates)</a:t>
            </a:r>
          </a:p>
          <a:p>
            <a:endParaRPr lang="en-US" dirty="0"/>
          </a:p>
          <a:p>
            <a:r>
              <a:rPr lang="en-US" dirty="0"/>
              <a:t>Younger volcanics on the margins of GB</a:t>
            </a:r>
          </a:p>
          <a:p>
            <a:pPr lvl="1"/>
            <a:r>
              <a:rPr lang="en-US" dirty="0"/>
              <a:t>16 Mya resurgence of volcanism </a:t>
            </a:r>
          </a:p>
          <a:p>
            <a:pPr lvl="1"/>
            <a:r>
              <a:rPr lang="en-US" dirty="0"/>
              <a:t>Coeval w/ high-angle normal faults</a:t>
            </a:r>
          </a:p>
          <a:p>
            <a:pPr lvl="2"/>
            <a:r>
              <a:rPr lang="en-US" dirty="0"/>
              <a:t>Tectonism resulted in present day overall extension of GB.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B91B0-C892-A9E7-666A-F8FC304E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72" r="2046" b="1264"/>
          <a:stretch/>
        </p:blipFill>
        <p:spPr>
          <a:xfrm>
            <a:off x="8314490" y="1121870"/>
            <a:ext cx="3663326" cy="566770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54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B010-708C-1EB3-A933-2CC11FED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49" y="220493"/>
            <a:ext cx="3066536" cy="578578"/>
          </a:xfrm>
          <a:solidFill>
            <a:schemeClr val="bg2">
              <a:alpha val="84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u="sng" dirty="0"/>
              <a:t>Proposed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414A94-178D-2066-60DC-FDB8F8520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015" r="1918" b="4160"/>
          <a:stretch/>
        </p:blipFill>
        <p:spPr>
          <a:xfrm>
            <a:off x="5712903" y="74141"/>
            <a:ext cx="6421432" cy="6722076"/>
          </a:xfrm>
          <a:ln w="158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0493C-CC8A-A775-536D-B12852D185E3}"/>
              </a:ext>
            </a:extLst>
          </p:cNvPr>
          <p:cNvSpPr txBox="1"/>
          <p:nvPr/>
        </p:nvSpPr>
        <p:spPr>
          <a:xfrm>
            <a:off x="238897" y="1136822"/>
            <a:ext cx="5058032" cy="5632311"/>
          </a:xfrm>
          <a:prstGeom prst="rect">
            <a:avLst/>
          </a:prstGeom>
          <a:solidFill>
            <a:schemeClr val="bg2">
              <a:alpha val="88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Considers new and exciting sea-floor spreading and continental drift!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</a:t>
            </a:r>
            <a:r>
              <a:rPr lang="en-US" dirty="0" err="1"/>
              <a:t>CENOZOIC</a:t>
            </a:r>
            <a:r>
              <a:rPr lang="en-US" dirty="0" err="1">
                <a:sym typeface="Wingdings" panose="05000000000000000000" pitchFamily="2" charset="2"/>
              </a:rPr>
              <a:t></a:t>
            </a:r>
            <a:r>
              <a:rPr lang="en-US" dirty="0" err="1"/>
              <a:t>Sea-floor</a:t>
            </a:r>
            <a:r>
              <a:rPr lang="en-US" dirty="0"/>
              <a:t> </a:t>
            </a:r>
            <a:r>
              <a:rPr lang="en-US" dirty="0" err="1"/>
              <a:t>speading</a:t>
            </a:r>
            <a:r>
              <a:rPr lang="en-US" dirty="0"/>
              <a:t> along the east pacific rise caused the </a:t>
            </a:r>
            <a:r>
              <a:rPr lang="en-US" dirty="0" err="1"/>
              <a:t>farrallon</a:t>
            </a:r>
            <a:r>
              <a:rPr lang="en-US" dirty="0"/>
              <a:t> plate to subduct under north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 Ma</a:t>
            </a:r>
            <a:r>
              <a:rPr lang="en-US" dirty="0">
                <a:sym typeface="Wingdings" panose="05000000000000000000" pitchFamily="2" charset="2"/>
              </a:rPr>
              <a:t> Subducting plate reached partial melting temps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Andesites and </a:t>
            </a:r>
            <a:r>
              <a:rPr lang="en-US" dirty="0" err="1">
                <a:sym typeface="Wingdings" panose="05000000000000000000" pitchFamily="2" charset="2"/>
              </a:rPr>
              <a:t>and</a:t>
            </a:r>
            <a:r>
              <a:rPr lang="en-US" dirty="0">
                <a:sym typeface="Wingdings" panose="05000000000000000000" pitchFamily="2" charset="2"/>
              </a:rPr>
              <a:t> rhyolites of central GB 30-40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Volcanism continued until ~19 Mya (or as long as the plate subducted)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18 Mya plate completely subducts, volcanism stopped until 16 Mya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Rise positioned under great basin causing extension and basaltic eruptions. </a:t>
            </a:r>
            <a:endParaRPr lang="en-US" dirty="0"/>
          </a:p>
        </p:txBody>
      </p:sp>
      <p:pic>
        <p:nvPicPr>
          <p:cNvPr id="4" name="NoPacific">
            <a:hlinkClick r:id="" action="ppaction://media"/>
            <a:extLst>
              <a:ext uri="{FF2B5EF4-FFF2-40B4-BE49-F238E27FC236}">
                <a16:creationId xmlns:a16="http://schemas.microsoft.com/office/drawing/2014/main" id="{92B421BF-CC68-F2FD-47EA-A08CE9DF0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7742" y="939873"/>
            <a:ext cx="6231753" cy="48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5A5A-4512-59B2-D025-648DB437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644" y="94735"/>
            <a:ext cx="6919784" cy="551935"/>
          </a:xfrm>
          <a:solidFill>
            <a:schemeClr val="bg2">
              <a:alpha val="82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u="sng" dirty="0"/>
              <a:t>Flat slab subduction &amp; rollback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BCF80-039B-06B5-66F5-3FFE7BF83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09" y="883936"/>
            <a:ext cx="10515600" cy="2545064"/>
          </a:xfrm>
          <a:solidFill>
            <a:schemeClr val="bg2">
              <a:alpha val="82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Agrees well with </a:t>
            </a:r>
            <a:r>
              <a:rPr lang="en-US" dirty="0" err="1"/>
              <a:t>Atwaters</a:t>
            </a:r>
            <a:r>
              <a:rPr lang="en-US" dirty="0"/>
              <a:t> modeling predictions of volcanism, subduction and timing however…</a:t>
            </a:r>
          </a:p>
          <a:p>
            <a:endParaRPr lang="en-US" dirty="0"/>
          </a:p>
          <a:p>
            <a:r>
              <a:rPr lang="en-US" dirty="0"/>
              <a:t>Oldest volcanics 400-600 Km inland and migration of volcanism towards the trench remains an open question…or does it? (old paper)…Maybe a plume? (Morgan 1972)</a:t>
            </a:r>
          </a:p>
        </p:txBody>
      </p:sp>
      <p:pic>
        <p:nvPicPr>
          <p:cNvPr id="4" name="flat slab subduction">
            <a:hlinkClick r:id="" action="ppaction://media"/>
            <a:extLst>
              <a:ext uri="{FF2B5EF4-FFF2-40B4-BE49-F238E27FC236}">
                <a16:creationId xmlns:a16="http://schemas.microsoft.com/office/drawing/2014/main" id="{60EE9B48-820C-042E-F4C7-E04871826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084" y="3486665"/>
            <a:ext cx="86296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D30A-D746-1809-C9D8-87252714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34" y="211613"/>
            <a:ext cx="2878123" cy="918901"/>
          </a:xfrm>
          <a:solidFill>
            <a:schemeClr val="bg2">
              <a:alpha val="88000"/>
            </a:schemeClr>
          </a:solidFill>
        </p:spPr>
        <p:txBody>
          <a:bodyPr>
            <a:normAutofit/>
          </a:bodyPr>
          <a:lstStyle/>
          <a:p>
            <a:r>
              <a:rPr lang="en-US" sz="3600" b="1" u="sng" dirty="0"/>
              <a:t>Conclusions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94E2AC2-2106-8B7E-6207-94B6A8BF1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15" r="1918" b="4160"/>
          <a:stretch/>
        </p:blipFill>
        <p:spPr>
          <a:xfrm>
            <a:off x="6719581" y="365125"/>
            <a:ext cx="5408403" cy="6040554"/>
          </a:xfrm>
          <a:ln w="158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7EF79-56E0-B08D-F33C-D6B30BFF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06" y="671064"/>
            <a:ext cx="2426575" cy="2956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922E94-2BFA-BA61-EBB2-5EB9233C8417}"/>
              </a:ext>
            </a:extLst>
          </p:cNvPr>
          <p:cNvSpPr txBox="1"/>
          <p:nvPr/>
        </p:nvSpPr>
        <p:spPr>
          <a:xfrm>
            <a:off x="247135" y="1944130"/>
            <a:ext cx="4728519" cy="3970318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Two significant dates </a:t>
            </a:r>
            <a:r>
              <a:rPr lang="en-US" dirty="0"/>
              <a:t>must be considered for any  model for Great Basin volcanism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35-40 Mya and 16 Mya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17-19 Ma no volcanics less important but still matters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Discrepancies between models and K-</a:t>
            </a:r>
            <a:r>
              <a:rPr lang="en-US" dirty="0" err="1"/>
              <a:t>Ar</a:t>
            </a:r>
            <a:r>
              <a:rPr lang="en-US" dirty="0"/>
              <a:t> dates may be due to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Variable spreading 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Incorrect geometry for tectonic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Tertiary volcanic rock may not be related to plate tectonics at all.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72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443</Words>
  <Application>Microsoft Office PowerPoint</Application>
  <PresentationFormat>Widescreen</PresentationFormat>
  <Paragraphs>81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Cambria Math</vt:lpstr>
      <vt:lpstr>Century</vt:lpstr>
      <vt:lpstr>Courier New</vt:lpstr>
      <vt:lpstr>Wingdings</vt:lpstr>
      <vt:lpstr>Office Theme</vt:lpstr>
      <vt:lpstr>Tertiary Igneous Chronology of the Great Basin of Western United States-Implications for Tectonic Models</vt:lpstr>
      <vt:lpstr>Introduction</vt:lpstr>
      <vt:lpstr>Ages of Volcanic Rocks </vt:lpstr>
      <vt:lpstr>Younger volcanic Rocks</vt:lpstr>
      <vt:lpstr>What Models must include</vt:lpstr>
      <vt:lpstr>Proposed Model</vt:lpstr>
      <vt:lpstr>Flat slab subduction &amp; rollback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Ruben Aguilar</dc:creator>
  <cp:lastModifiedBy>Ruben Aguilar</cp:lastModifiedBy>
  <cp:revision>3</cp:revision>
  <dcterms:created xsi:type="dcterms:W3CDTF">2024-10-14T02:17:08Z</dcterms:created>
  <dcterms:modified xsi:type="dcterms:W3CDTF">2024-10-17T03:53:39Z</dcterms:modified>
</cp:coreProperties>
</file>